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5" r:id="rId3"/>
    <p:sldId id="266" r:id="rId4"/>
    <p:sldId id="258" r:id="rId5"/>
    <p:sldId id="259" r:id="rId6"/>
    <p:sldId id="260" r:id="rId7"/>
    <p:sldId id="261" r:id="rId8"/>
    <p:sldId id="262" r:id="rId9"/>
    <p:sldId id="264" r:id="rId10"/>
    <p:sldId id="263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66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CBA14-6C3B-4BA6-B8C8-76B78A2FD868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86339-93DC-4EC8-B72D-7AF4D8FC94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CBA14-6C3B-4BA6-B8C8-76B78A2FD868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86339-93DC-4EC8-B72D-7AF4D8FC94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CBA14-6C3B-4BA6-B8C8-76B78A2FD868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86339-93DC-4EC8-B72D-7AF4D8FC94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CBA14-6C3B-4BA6-B8C8-76B78A2FD868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86339-93DC-4EC8-B72D-7AF4D8FC94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CBA14-6C3B-4BA6-B8C8-76B78A2FD868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86339-93DC-4EC8-B72D-7AF4D8FC94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CBA14-6C3B-4BA6-B8C8-76B78A2FD868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86339-93DC-4EC8-B72D-7AF4D8FC94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CBA14-6C3B-4BA6-B8C8-76B78A2FD868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86339-93DC-4EC8-B72D-7AF4D8FC94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CBA14-6C3B-4BA6-B8C8-76B78A2FD868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86339-93DC-4EC8-B72D-7AF4D8FC94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CBA14-6C3B-4BA6-B8C8-76B78A2FD868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86339-93DC-4EC8-B72D-7AF4D8FC94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CBA14-6C3B-4BA6-B8C8-76B78A2FD868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86339-93DC-4EC8-B72D-7AF4D8FC94F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CBA14-6C3B-4BA6-B8C8-76B78A2FD868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F86339-93DC-4EC8-B72D-7AF4D8FC94F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BF86339-93DC-4EC8-B72D-7AF4D8FC94F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CBA14-6C3B-4BA6-B8C8-76B78A2FD868}" type="datetimeFigureOut">
              <a:rPr lang="en-US" smtClean="0"/>
              <a:t>9/29/2015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95800" y="1905000"/>
            <a:ext cx="3962399" cy="2505636"/>
          </a:xfrm>
        </p:spPr>
        <p:txBody>
          <a:bodyPr>
            <a:normAutofit/>
          </a:bodyPr>
          <a:lstStyle/>
          <a:p>
            <a:r>
              <a:rPr lang="en-US" dirty="0" smtClean="0"/>
              <a:t>Participles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86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276600"/>
            <a:ext cx="4495800" cy="762000"/>
          </a:xfrm>
        </p:spPr>
        <p:txBody>
          <a:bodyPr/>
          <a:lstStyle/>
          <a:p>
            <a:r>
              <a:rPr lang="en-US" sz="2400" dirty="0" smtClean="0"/>
              <a:t>Add some of your own…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4613322"/>
              </p:ext>
            </p:extLst>
          </p:nvPr>
        </p:nvGraphicFramePr>
        <p:xfrm>
          <a:off x="181971" y="324134"/>
          <a:ext cx="8123829" cy="2286000"/>
        </p:xfrm>
        <a:graphic>
          <a:graphicData uri="http://schemas.openxmlformats.org/drawingml/2006/table">
            <a:tbl>
              <a:tblPr/>
              <a:tblGrid>
                <a:gridCol w="2707943"/>
                <a:gridCol w="2707943"/>
                <a:gridCol w="2707943"/>
              </a:tblGrid>
              <a:tr h="457200"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>
                          <a:solidFill>
                            <a:srgbClr val="FFFFFF"/>
                          </a:solidFill>
                          <a:effectLst/>
                        </a:rPr>
                        <a:t>The Verb</a:t>
                      </a:r>
                    </a:p>
                  </a:txBody>
                  <a:tcPr marL="28575" marR="28575" marT="28575" marB="28575">
                    <a:lnL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222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>
                          <a:solidFill>
                            <a:srgbClr val="FFFFFF"/>
                          </a:solidFill>
                          <a:effectLst/>
                        </a:rPr>
                        <a:t>The Past Participle</a:t>
                      </a:r>
                    </a:p>
                  </a:txBody>
                  <a:tcPr marL="28575" marR="28575" marT="28575" marB="28575">
                    <a:lnL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222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>
                          <a:solidFill>
                            <a:srgbClr val="FFFFFF"/>
                          </a:solidFill>
                          <a:effectLst/>
                        </a:rPr>
                        <a:t>The Present Participle</a:t>
                      </a:r>
                    </a:p>
                  </a:txBody>
                  <a:tcPr marL="28575" marR="28575" marT="28575" marB="28575">
                    <a:lnL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2222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To rise</a:t>
                      </a:r>
                    </a:p>
                  </a:txBody>
                  <a:tcPr marL="28575" marR="28575" marT="28575" marB="28575">
                    <a:lnL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the risen sun</a:t>
                      </a:r>
                    </a:p>
                  </a:txBody>
                  <a:tcPr marL="28575" marR="28575" marT="28575" marB="28575">
                    <a:lnL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the rising sun</a:t>
                      </a:r>
                    </a:p>
                  </a:txBody>
                  <a:tcPr marL="28575" marR="28575" marT="28575" marB="28575">
                    <a:lnL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To boil</a:t>
                      </a:r>
                    </a:p>
                  </a:txBody>
                  <a:tcPr marL="28575" marR="28575" marT="28575" marB="28575">
                    <a:lnL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the boiled water</a:t>
                      </a:r>
                    </a:p>
                  </a:txBody>
                  <a:tcPr marL="28575" marR="28575" marT="28575" marB="28575">
                    <a:lnL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the boiling water</a:t>
                      </a:r>
                    </a:p>
                  </a:txBody>
                  <a:tcPr marL="28575" marR="28575" marT="28575" marB="28575">
                    <a:lnL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To break</a:t>
                      </a:r>
                    </a:p>
                  </a:txBody>
                  <a:tcPr marL="28575" marR="28575" marT="28575" marB="28575">
                    <a:lnL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the broken news</a:t>
                      </a:r>
                    </a:p>
                  </a:txBody>
                  <a:tcPr marL="28575" marR="28575" marT="28575" marB="28575">
                    <a:lnL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the breaking news</a:t>
                      </a:r>
                    </a:p>
                  </a:txBody>
                  <a:tcPr marL="28575" marR="28575" marT="28575" marB="28575">
                    <a:lnL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To cook</a:t>
                      </a:r>
                    </a:p>
                  </a:txBody>
                  <a:tcPr marL="28575" marR="28575" marT="28575" marB="28575">
                    <a:lnL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the cooked ham</a:t>
                      </a:r>
                    </a:p>
                  </a:txBody>
                  <a:tcPr marL="28575" marR="28575" marT="28575" marB="28575">
                    <a:lnL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the cooking </a:t>
                      </a:r>
                      <a:r>
                        <a:rPr lang="en-US" dirty="0" smtClean="0">
                          <a:effectLst/>
                        </a:rPr>
                        <a:t>ham</a:t>
                      </a:r>
                    </a:p>
                  </a:txBody>
                  <a:tcPr marL="28575" marR="28575" marT="28575" marB="28575">
                    <a:lnL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1256986"/>
              </p:ext>
            </p:extLst>
          </p:nvPr>
        </p:nvGraphicFramePr>
        <p:xfrm>
          <a:off x="533400" y="4038600"/>
          <a:ext cx="7543800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2514600"/>
                <a:gridCol w="2514600"/>
              </a:tblGrid>
              <a:tr h="71120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The Verb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The Past Participle</a:t>
                      </a:r>
                      <a:br>
                        <a:rPr lang="en-US" dirty="0" smtClean="0"/>
                      </a:b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The Present Participle</a:t>
                      </a:r>
                      <a:endParaRPr lang="en-US" dirty="0"/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561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315200" cy="1096962"/>
          </a:xfrm>
        </p:spPr>
        <p:txBody>
          <a:bodyPr/>
          <a:lstStyle/>
          <a:p>
            <a:r>
              <a:rPr lang="en-US" sz="3600" dirty="0" smtClean="0"/>
              <a:t>Pick one of the </a:t>
            </a:r>
            <a:r>
              <a:rPr lang="en-US" sz="3600" dirty="0" err="1" smtClean="0"/>
              <a:t>verbals</a:t>
            </a:r>
            <a:r>
              <a:rPr lang="en-US" sz="3600" dirty="0" smtClean="0"/>
              <a:t> from your chart and write two sentences using a participle below.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7620000" cy="4038600"/>
          </a:xfrm>
        </p:spPr>
        <p:txBody>
          <a:bodyPr/>
          <a:lstStyle/>
          <a:p>
            <a:pPr marL="114300" indent="0">
              <a:buNone/>
            </a:pPr>
            <a:r>
              <a:rPr lang="en-US" dirty="0" smtClean="0"/>
              <a:t>1. 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2.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82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verbal?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31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08001" y="1224298"/>
            <a:ext cx="7950199" cy="4163974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 verbal is a word that looks like a verb but functions like something else.</a:t>
            </a:r>
          </a:p>
          <a:p>
            <a:endParaRPr lang="en-US" sz="2400" dirty="0" smtClean="0"/>
          </a:p>
          <a:p>
            <a:r>
              <a:rPr lang="en-US" sz="2400" dirty="0" smtClean="0"/>
              <a:t>VERBAL:</a:t>
            </a:r>
          </a:p>
          <a:p>
            <a:pPr marL="685800" lvl="2" indent="0">
              <a:buNone/>
            </a:pPr>
            <a:r>
              <a:rPr lang="en-US" sz="2100" b="1" dirty="0" smtClean="0">
                <a:solidFill>
                  <a:srgbClr val="FF0000"/>
                </a:solidFill>
              </a:rPr>
              <a:t>VERB</a:t>
            </a:r>
            <a:r>
              <a:rPr lang="en-US" sz="2100" dirty="0" smtClean="0"/>
              <a:t> </a:t>
            </a:r>
            <a:r>
              <a:rPr lang="en-US" sz="2100" b="1" dirty="0" smtClean="0">
                <a:solidFill>
                  <a:srgbClr val="FF0000"/>
                </a:solidFill>
              </a:rPr>
              <a:t>A</a:t>
            </a:r>
            <a:r>
              <a:rPr lang="en-US" sz="2100" dirty="0" smtClean="0"/>
              <a:t>cts </a:t>
            </a:r>
            <a:r>
              <a:rPr lang="en-US" sz="2100" b="1" dirty="0" smtClean="0">
                <a:solidFill>
                  <a:srgbClr val="FF0000"/>
                </a:solidFill>
              </a:rPr>
              <a:t>L</a:t>
            </a:r>
            <a:r>
              <a:rPr lang="en-US" sz="2100" dirty="0" smtClean="0"/>
              <a:t>ike </a:t>
            </a:r>
            <a:r>
              <a:rPr lang="en-US" sz="2100" b="1" dirty="0" smtClean="0">
                <a:solidFill>
                  <a:srgbClr val="FF0000"/>
                </a:solidFill>
              </a:rPr>
              <a:t>S</a:t>
            </a:r>
            <a:r>
              <a:rPr lang="en-US" sz="2100" dirty="0" smtClean="0"/>
              <a:t>omething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345030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024744" cy="1143000"/>
          </a:xfrm>
        </p:spPr>
        <p:txBody>
          <a:bodyPr/>
          <a:lstStyle/>
          <a:p>
            <a:r>
              <a:rPr lang="en-US" dirty="0" smtClean="0"/>
              <a:t>What is a participle?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234517" cy="522302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b="1" dirty="0"/>
              <a:t>A participle is </a:t>
            </a:r>
            <a:r>
              <a:rPr lang="en-US" sz="2800" b="1" dirty="0" smtClean="0"/>
              <a:t>a verbal that functions as an adjective.  This word usually ends in –</a:t>
            </a:r>
            <a:r>
              <a:rPr lang="en-US" sz="2800" b="1" dirty="0" err="1" smtClean="0"/>
              <a:t>ing</a:t>
            </a:r>
            <a:r>
              <a:rPr lang="en-US" sz="2800" b="1" dirty="0" smtClean="0"/>
              <a:t> or –</a:t>
            </a:r>
            <a:r>
              <a:rPr lang="en-US" sz="2800" b="1" dirty="0" err="1" smtClean="0"/>
              <a:t>ed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en-US" sz="2800" b="1" dirty="0" smtClean="0"/>
          </a:p>
          <a:p>
            <a:pPr>
              <a:lnSpc>
                <a:spcPct val="90000"/>
              </a:lnSpc>
            </a:pPr>
            <a:r>
              <a:rPr lang="en-US" sz="2800" b="1" dirty="0" smtClean="0"/>
              <a:t>Usually placed before a noun or pronoun</a:t>
            </a:r>
            <a:endParaRPr lang="en-US" sz="2800" b="1" dirty="0"/>
          </a:p>
          <a:p>
            <a:pPr>
              <a:lnSpc>
                <a:spcPct val="90000"/>
              </a:lnSpc>
              <a:buFontTx/>
              <a:buNone/>
            </a:pPr>
            <a:endParaRPr lang="en-US" sz="2800" b="1" dirty="0"/>
          </a:p>
          <a:p>
            <a:pPr>
              <a:lnSpc>
                <a:spcPct val="90000"/>
              </a:lnSpc>
            </a:pPr>
            <a:r>
              <a:rPr lang="en-US" dirty="0"/>
              <a:t>Examples: smiling, trotting, abandoned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The </a:t>
            </a:r>
            <a:r>
              <a:rPr lang="en-US" b="1" dirty="0"/>
              <a:t>smiling</a:t>
            </a:r>
            <a:r>
              <a:rPr lang="en-US" dirty="0"/>
              <a:t> child waved.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The </a:t>
            </a:r>
            <a:r>
              <a:rPr lang="en-US" b="1" dirty="0"/>
              <a:t>trotting</a:t>
            </a:r>
            <a:r>
              <a:rPr lang="en-US" dirty="0"/>
              <a:t> horses past were not frightened by the crowd.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55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and Past Participles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000" dirty="0"/>
              <a:t>Present participles—end in –</a:t>
            </a:r>
            <a:r>
              <a:rPr lang="en-US" sz="4000" dirty="0" err="1" smtClean="0"/>
              <a:t>ing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  <a:p>
            <a:pPr>
              <a:lnSpc>
                <a:spcPct val="90000"/>
              </a:lnSpc>
            </a:pPr>
            <a:r>
              <a:rPr lang="en-US" sz="4000" dirty="0"/>
              <a:t>Past participles—end in </a:t>
            </a:r>
            <a:r>
              <a:rPr lang="en-US" sz="4000" dirty="0" smtClean="0"/>
              <a:t>–</a:t>
            </a:r>
            <a:r>
              <a:rPr lang="en-US" sz="4000" dirty="0" err="1" smtClean="0"/>
              <a:t>ed</a:t>
            </a:r>
            <a:r>
              <a:rPr lang="en-US" sz="4000" dirty="0" smtClean="0"/>
              <a:t> or,</a:t>
            </a:r>
          </a:p>
          <a:p>
            <a:pPr marL="114300" indent="0">
              <a:lnSpc>
                <a:spcPct val="90000"/>
              </a:lnSpc>
              <a:buNone/>
            </a:pPr>
            <a:r>
              <a:rPr lang="en-US" sz="4000" dirty="0" smtClean="0"/>
              <a:t> –d, –en, -</a:t>
            </a:r>
            <a:r>
              <a:rPr lang="en-US" sz="4000" dirty="0" smtClean="0"/>
              <a:t>t, -n</a:t>
            </a:r>
            <a:endParaRPr lang="en-US" sz="4000" dirty="0"/>
          </a:p>
          <a:p>
            <a:pPr>
              <a:lnSpc>
                <a:spcPct val="90000"/>
              </a:lnSpc>
              <a:buFontTx/>
              <a:buNone/>
            </a:pPr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2898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Participles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End in –</a:t>
            </a:r>
            <a:r>
              <a:rPr lang="en-US" sz="3200" dirty="0" err="1" smtClean="0"/>
              <a:t>ing</a:t>
            </a:r>
            <a:r>
              <a:rPr lang="en-US" sz="3200" dirty="0" smtClean="0"/>
              <a:t> and represent an action that is ongoing or incomplete</a:t>
            </a:r>
            <a:br>
              <a:rPr lang="en-US" sz="3200" dirty="0" smtClean="0"/>
            </a:br>
            <a:endParaRPr lang="en-US" sz="3200" dirty="0" smtClean="0"/>
          </a:p>
          <a:p>
            <a:r>
              <a:rPr lang="en-US" sz="3200" dirty="0" smtClean="0"/>
              <a:t>Ex: </a:t>
            </a:r>
            <a:r>
              <a:rPr lang="en-US" sz="3200" dirty="0"/>
              <a:t>"Squeaking chairs and shuffling shoes broke the anxious </a:t>
            </a:r>
            <a:r>
              <a:rPr lang="en-US" sz="3200" dirty="0" smtClean="0"/>
              <a:t>silence" </a:t>
            </a:r>
            <a:r>
              <a:rPr lang="en-US" sz="3200" dirty="0"/>
              <a:t>(pg. 39</a:t>
            </a:r>
            <a:r>
              <a:rPr lang="en-US" sz="3200" dirty="0" smtClean="0"/>
              <a:t>).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7914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Participles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Participles end in –</a:t>
            </a:r>
            <a:r>
              <a:rPr lang="en-US" sz="3600" dirty="0" err="1" smtClean="0"/>
              <a:t>ed</a:t>
            </a:r>
            <a:r>
              <a:rPr lang="en-US" sz="3600" dirty="0" smtClean="0"/>
              <a:t>, -d, -</a:t>
            </a:r>
            <a:r>
              <a:rPr lang="en-US" sz="3600" dirty="0" err="1" smtClean="0"/>
              <a:t>en</a:t>
            </a:r>
            <a:r>
              <a:rPr lang="en-US" sz="3600" dirty="0" smtClean="0"/>
              <a:t>, -n, </a:t>
            </a:r>
            <a:r>
              <a:rPr lang="en-US" sz="3600" dirty="0" smtClean="0"/>
              <a:t>or –t</a:t>
            </a:r>
          </a:p>
          <a:p>
            <a:r>
              <a:rPr lang="en-US" sz="3600" dirty="0" smtClean="0"/>
              <a:t>Describe a completed action or a state of the thing spoken of.</a:t>
            </a:r>
          </a:p>
          <a:p>
            <a:r>
              <a:rPr lang="en-US" sz="3600" dirty="0" smtClean="0"/>
              <a:t>Ex: </a:t>
            </a:r>
            <a:r>
              <a:rPr lang="en-US" sz="3600" dirty="0"/>
              <a:t>"She opened her mouth to speak, but a quick glance at her husband brought a frightened look to her </a:t>
            </a:r>
            <a:r>
              <a:rPr lang="en-US" sz="3600" dirty="0" smtClean="0"/>
              <a:t>eyes" </a:t>
            </a:r>
            <a:r>
              <a:rPr lang="en-US" sz="3600" dirty="0"/>
              <a:t>(pg. 49</a:t>
            </a:r>
            <a:r>
              <a:rPr lang="en-US" sz="3600" dirty="0" smtClean="0"/>
              <a:t>).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0434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Steps to identifying the participle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7696200" cy="5029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1. Label all the nouns(&amp; p.n.) in the sentence.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2. Underline the words ending in </a:t>
            </a:r>
            <a:r>
              <a:rPr lang="en-US" sz="2800" u="sng" dirty="0" err="1" smtClean="0"/>
              <a:t>ing</a:t>
            </a:r>
            <a:r>
              <a:rPr lang="en-US" sz="2800" u="sng" dirty="0" smtClean="0"/>
              <a:t>/</a:t>
            </a:r>
            <a:r>
              <a:rPr lang="en-US" sz="2800" u="sng" dirty="0" err="1" smtClean="0"/>
              <a:t>ed</a:t>
            </a:r>
            <a:r>
              <a:rPr lang="en-US" sz="2800" u="sng" dirty="0" smtClean="0"/>
              <a:t/>
            </a:r>
            <a:br>
              <a:rPr lang="en-US" sz="2800" u="sng" dirty="0" smtClean="0"/>
            </a:br>
            <a:endParaRPr lang="en-US" sz="2800" u="sng" dirty="0" smtClean="0"/>
          </a:p>
          <a:p>
            <a:r>
              <a:rPr lang="en-US" sz="2800" dirty="0" smtClean="0"/>
              <a:t>3. Label the main verb.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5. See if the participle is part of a phrase AND if it is modifying a noun or pronoun. 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6. Draw an arrow to the word it’s modifying.</a:t>
            </a:r>
            <a:br>
              <a:rPr lang="en-US" sz="2800" dirty="0" smtClean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5464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practice!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400" dirty="0" smtClean="0"/>
              <a:t>1. “A</a:t>
            </a:r>
            <a:r>
              <a:rPr lang="en-US" sz="2400" dirty="0"/>
              <a:t> laughing man is stronger than a suffering man.”</a:t>
            </a:r>
          </a:p>
          <a:p>
            <a:pPr marL="114300" indent="0"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2. “If </a:t>
            </a:r>
            <a:r>
              <a:rPr lang="en-US" sz="2400" dirty="0"/>
              <a:t>you pick up a starving dog and make him prosperous, he will not bite you. This is the principal difference between a dog and a man” (Mark Twain, 1835-1910).</a:t>
            </a:r>
          </a:p>
          <a:p>
            <a:pPr marL="114300" indent="0"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3. “The </a:t>
            </a:r>
            <a:r>
              <a:rPr lang="en-US" sz="2400" dirty="0"/>
              <a:t>only thing that comes to a sleeping man is dreams” (Tupac Shakur</a:t>
            </a:r>
            <a:r>
              <a:rPr lang="en-US" sz="2400" dirty="0" smtClean="0"/>
              <a:t>).</a:t>
            </a:r>
            <a:br>
              <a:rPr lang="en-US" sz="2400" dirty="0" smtClean="0"/>
            </a:br>
            <a:endParaRPr lang="en-US" sz="2400" dirty="0" smtClean="0"/>
          </a:p>
          <a:p>
            <a:pPr marL="114300" indent="0">
              <a:buNone/>
            </a:pPr>
            <a:r>
              <a:rPr lang="en-US" sz="2400" dirty="0" smtClean="0"/>
              <a:t>4. Do </a:t>
            </a:r>
            <a:r>
              <a:rPr lang="en-US" sz="2400" dirty="0"/>
              <a:t>not waste time staring at a closed door.</a:t>
            </a:r>
          </a:p>
          <a:p>
            <a:pPr marL="114300" indent="0">
              <a:buNone/>
            </a:pPr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92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1158</TotalTime>
  <Words>244</Words>
  <Application>Microsoft Office PowerPoint</Application>
  <PresentationFormat>On-screen Show (4:3)</PresentationFormat>
  <Paragraphs>63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Cambria</vt:lpstr>
      <vt:lpstr>Adjacency</vt:lpstr>
      <vt:lpstr>Participles </vt:lpstr>
      <vt:lpstr>What is a verbal?</vt:lpstr>
      <vt:lpstr>PowerPoint Presentation</vt:lpstr>
      <vt:lpstr>What is a participle?</vt:lpstr>
      <vt:lpstr>Present and Past Participles</vt:lpstr>
      <vt:lpstr>Present Participles</vt:lpstr>
      <vt:lpstr>Past Participles</vt:lpstr>
      <vt:lpstr>Steps to identifying the participle</vt:lpstr>
      <vt:lpstr>Let’s practice!</vt:lpstr>
      <vt:lpstr>Add some of your own…</vt:lpstr>
      <vt:lpstr>Pick one of the verbals from your chart and write two sentences using a participle below.</vt:lpstr>
    </vt:vector>
  </TitlesOfParts>
  <Company>West Deptford BOE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Participles</dc:title>
  <dc:creator>jcostantini</dc:creator>
  <cp:lastModifiedBy>Costantini, Jessica</cp:lastModifiedBy>
  <cp:revision>7</cp:revision>
  <dcterms:created xsi:type="dcterms:W3CDTF">2013-09-26T18:27:22Z</dcterms:created>
  <dcterms:modified xsi:type="dcterms:W3CDTF">2015-09-29T19:16:29Z</dcterms:modified>
</cp:coreProperties>
</file>