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8" r:id="rId4"/>
    <p:sldId id="270" r:id="rId5"/>
    <p:sldId id="261" r:id="rId6"/>
    <p:sldId id="27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23" autoAdjust="0"/>
  </p:normalViewPr>
  <p:slideViewPr>
    <p:cSldViewPr>
      <p:cViewPr varScale="1">
        <p:scale>
          <a:sx n="67" d="100"/>
          <a:sy n="67" d="100"/>
        </p:scale>
        <p:origin x="-9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62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4AEC91D-48B0-404D-8E75-79E581AE1EC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EE34E50-4F89-45E1-940A-68E026B4945B}" type="datetimeFigureOut">
              <a:rPr lang="en-US" smtClean="0"/>
              <a:t>11/4/2013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1905000"/>
            <a:ext cx="3962399" cy="25056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Participial </a:t>
            </a:r>
            <a:r>
              <a:rPr lang="en-US" dirty="0"/>
              <a:t>Phrases</a:t>
            </a:r>
          </a:p>
        </p:txBody>
      </p:sp>
    </p:spTree>
    <p:extLst>
      <p:ext uri="{BB962C8B-B14F-4D97-AF65-F5344CB8AC3E}">
        <p14:creationId xmlns:p14="http://schemas.microsoft.com/office/powerpoint/2010/main" val="23996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phrase?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group of words that do not express a complete thought.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991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024744" cy="1408664"/>
          </a:xfrm>
        </p:spPr>
        <p:txBody>
          <a:bodyPr>
            <a:normAutofit fontScale="90000"/>
          </a:bodyPr>
          <a:lstStyle/>
          <a:p>
            <a:r>
              <a:rPr lang="en-US" dirty="0"/>
              <a:t>Participles/Participial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5029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800" b="1" dirty="0"/>
              <a:t>Participial phrase—a group of words that includes a participle and other words that complete its meaning</a:t>
            </a:r>
            <a:r>
              <a:rPr lang="en-US" sz="2800" b="1" dirty="0" smtClean="0"/>
              <a:t>.</a:t>
            </a:r>
            <a:br>
              <a:rPr lang="en-US" sz="2800" b="1" dirty="0" smtClean="0"/>
            </a:br>
            <a:endParaRPr lang="en-US" sz="2800" b="1" dirty="0" smtClean="0"/>
          </a:p>
          <a:p>
            <a:pPr marL="609600" indent="-609600">
              <a:lnSpc>
                <a:spcPct val="90000"/>
              </a:lnSpc>
            </a:pPr>
            <a:r>
              <a:rPr lang="en-US" sz="2800" b="1" dirty="0" smtClean="0"/>
              <a:t>Participial phrases are ADJECTIVES that give extra information to the noun in the sentence.</a:t>
            </a:r>
            <a:br>
              <a:rPr lang="en-US" sz="2800" b="1" dirty="0" smtClean="0"/>
            </a:br>
            <a:endParaRPr lang="en-US" sz="2800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b="1" dirty="0"/>
              <a:t>Running for the ball</a:t>
            </a:r>
            <a:r>
              <a:rPr lang="en-US" sz="2800" dirty="0"/>
              <a:t>, a player slipped in the mud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/>
              <a:t>Don, </a:t>
            </a:r>
            <a:r>
              <a:rPr lang="en-US" sz="2800" b="1" dirty="0"/>
              <a:t>kicking the ball</a:t>
            </a:r>
            <a:r>
              <a:rPr lang="en-US" sz="2800" dirty="0"/>
              <a:t>, scored the final point.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Tricks to find participial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382000" cy="5486400"/>
          </a:xfrm>
        </p:spPr>
        <p:txBody>
          <a:bodyPr>
            <a:normAutofit fontScale="92500" lnSpcReduction="20000"/>
          </a:bodyPr>
          <a:lstStyle/>
          <a:p>
            <a:pPr marL="617220" lvl="2"/>
            <a:r>
              <a:rPr lang="en-US" sz="2800" dirty="0" smtClean="0"/>
              <a:t>1.  Participial phrases can be introductory phrases that begin with a participle and have a comma after the phrase</a:t>
            </a:r>
            <a:r>
              <a:rPr lang="en-US" sz="2800" dirty="0" smtClean="0"/>
              <a:t>.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617220" lvl="2"/>
            <a:r>
              <a:rPr lang="en-US" sz="2400" dirty="0" smtClean="0"/>
              <a:t>Ex</a:t>
            </a:r>
            <a:r>
              <a:rPr lang="en-US" sz="2400" dirty="0"/>
              <a:t>:    “</a:t>
            </a:r>
            <a:r>
              <a:rPr lang="en-US" sz="2400" b="1" dirty="0"/>
              <a:t>Finding himself alone, </a:t>
            </a:r>
            <a:r>
              <a:rPr lang="en-US" sz="2400" dirty="0"/>
              <a:t>he looked out at the mirrored water” (</a:t>
            </a:r>
            <a:r>
              <a:rPr lang="en-US" sz="2400" dirty="0" err="1"/>
              <a:t>Mikaelsen</a:t>
            </a:r>
            <a:r>
              <a:rPr lang="en-US" sz="2400" dirty="0"/>
              <a:t> 111).</a:t>
            </a:r>
            <a:br>
              <a:rPr lang="en-US" sz="2400" dirty="0"/>
            </a:br>
            <a:endParaRPr lang="en-US" sz="2400" dirty="0"/>
          </a:p>
          <a:p>
            <a:r>
              <a:rPr lang="en-US" sz="2800" dirty="0"/>
              <a:t>2. Participial phrases can be set off by commas in the middle of a sentence.</a:t>
            </a:r>
          </a:p>
          <a:p>
            <a:pPr lvl="1"/>
            <a:r>
              <a:rPr lang="en-US" sz="2800" dirty="0"/>
              <a:t>Ex</a:t>
            </a:r>
            <a:r>
              <a:rPr lang="en-US" sz="2400" dirty="0"/>
              <a:t>: This plate, </a:t>
            </a:r>
            <a:r>
              <a:rPr lang="en-US" sz="2400" b="1" dirty="0"/>
              <a:t>bought at a flea market</a:t>
            </a:r>
            <a:r>
              <a:rPr lang="en-US" sz="2400" dirty="0"/>
              <a:t>, is a valuable antique</a:t>
            </a:r>
            <a:r>
              <a:rPr lang="en-US" sz="2400" dirty="0" smtClean="0"/>
              <a:t>.</a:t>
            </a:r>
          </a:p>
          <a:p>
            <a:pPr marL="411480" lvl="1" indent="0">
              <a:buNone/>
            </a:pPr>
            <a:endParaRPr lang="en-US" sz="2800" dirty="0" smtClean="0"/>
          </a:p>
          <a:p>
            <a:pPr marL="342900" lvl="1">
              <a:buClr>
                <a:schemeClr val="accent1"/>
              </a:buClr>
            </a:pPr>
            <a:r>
              <a:rPr lang="en-US" sz="2800" dirty="0"/>
              <a:t>3. You can move the participial phrase to another part in the sentence and the sentence still makes sense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708660" lvl="2">
              <a:buClr>
                <a:schemeClr val="accent1"/>
              </a:buClr>
            </a:pPr>
            <a:r>
              <a:rPr lang="en-US" sz="2600" dirty="0"/>
              <a:t>Ex: This plate, </a:t>
            </a:r>
            <a:r>
              <a:rPr lang="en-US" sz="2600" b="1" dirty="0"/>
              <a:t>bought at a flea market, </a:t>
            </a:r>
            <a:r>
              <a:rPr lang="en-US" sz="2600" dirty="0"/>
              <a:t>is a valuable antique</a:t>
            </a:r>
            <a:r>
              <a:rPr lang="en-US" sz="2600" dirty="0" smtClean="0"/>
              <a:t>.</a:t>
            </a:r>
          </a:p>
          <a:p>
            <a:pPr marL="708660" lvl="2">
              <a:buClr>
                <a:schemeClr val="accent1"/>
              </a:buClr>
            </a:pPr>
            <a:r>
              <a:rPr lang="en-US" sz="2600" b="1" dirty="0" smtClean="0"/>
              <a:t>Bought at the flea market</a:t>
            </a:r>
            <a:r>
              <a:rPr lang="en-US" sz="2600" dirty="0" smtClean="0"/>
              <a:t>, this plate is a valuable antique.</a:t>
            </a:r>
            <a:endParaRPr lang="en-US" sz="2600" dirty="0"/>
          </a:p>
          <a:p>
            <a:pPr marL="708660" lvl="2">
              <a:buClr>
                <a:schemeClr val="accent1"/>
              </a:buClr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25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24744" cy="1143000"/>
          </a:xfrm>
        </p:spPr>
        <p:txBody>
          <a:bodyPr/>
          <a:lstStyle/>
          <a:p>
            <a:r>
              <a:rPr lang="en-US" dirty="0" smtClean="0"/>
              <a:t>Let’s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382000" cy="5105400"/>
          </a:xfrm>
        </p:spPr>
        <p:txBody>
          <a:bodyPr>
            <a:noAutofit/>
          </a:bodyPr>
          <a:lstStyle/>
          <a:p>
            <a:pPr marL="68580" indent="0">
              <a:buNone/>
            </a:pPr>
            <a:endParaRPr lang="en-US" sz="2400" dirty="0" smtClean="0"/>
          </a:p>
          <a:p>
            <a:r>
              <a:rPr lang="en-US" sz="2400" dirty="0" smtClean="0"/>
              <a:t>1. Chosen </a:t>
            </a:r>
            <a:r>
              <a:rPr lang="en-US" sz="2400" dirty="0"/>
              <a:t>for her leadership abilities, </a:t>
            </a:r>
            <a:r>
              <a:rPr lang="en-US" sz="2400" dirty="0" err="1" smtClean="0"/>
              <a:t>Maddie</a:t>
            </a:r>
            <a:r>
              <a:rPr lang="en-US" sz="2400" dirty="0" smtClean="0"/>
              <a:t> was </a:t>
            </a:r>
            <a:r>
              <a:rPr lang="en-US" sz="2400" dirty="0"/>
              <a:t>an effective team captain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smtClean="0"/>
              <a:t> Having </a:t>
            </a:r>
            <a:r>
              <a:rPr lang="en-US" sz="2400" dirty="0"/>
              <a:t>been a gymnast, Lynn knew the importance of exercise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3. </a:t>
            </a:r>
            <a:r>
              <a:rPr lang="en-US" sz="2400" dirty="0" smtClean="0"/>
              <a:t>Mrs. Schmidt’s </a:t>
            </a:r>
            <a:r>
              <a:rPr lang="en-US" sz="2400" dirty="0" smtClean="0"/>
              <a:t>sailboat</a:t>
            </a:r>
            <a:r>
              <a:rPr lang="en-US" sz="2400" dirty="0"/>
              <a:t>, damaged near the stern, was unusable. </a:t>
            </a:r>
            <a:endParaRPr lang="en-US" sz="2400" dirty="0" smtClean="0"/>
          </a:p>
          <a:p>
            <a:r>
              <a:rPr lang="en-US" sz="2400" dirty="0"/>
              <a:t>	</a:t>
            </a:r>
            <a:endParaRPr lang="en-US" sz="2400" dirty="0" smtClean="0"/>
          </a:p>
          <a:p>
            <a:r>
              <a:rPr lang="en-US" sz="2400" dirty="0"/>
              <a:t>4. </a:t>
            </a:r>
            <a:r>
              <a:rPr lang="en-US" sz="2400" dirty="0" smtClean="0"/>
              <a:t>Swimming </a:t>
            </a:r>
            <a:r>
              <a:rPr lang="en-US" sz="2400" dirty="0"/>
              <a:t>with his friend, </a:t>
            </a:r>
            <a:r>
              <a:rPr lang="en-US" sz="2400" dirty="0" smtClean="0"/>
              <a:t>Mr. Stanwood made </a:t>
            </a:r>
            <a:r>
              <a:rPr lang="en-US" sz="2400" dirty="0"/>
              <a:t>it to the float. 				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441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sz="3200" dirty="0" smtClean="0"/>
              <a:t>Combining sentences using participial phrases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r>
              <a:rPr lang="en-US" dirty="0" smtClean="0"/>
              <a:t>1. I was sitting on the window ledge. The ledge overlooked the narrow street. I watched the children. The children were frolicking in the first snow of the season.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2. I took small sips from a can of Coca-Cola. I was sitting on the ground in a shady corner. I was sitting with my back against the wall.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44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4678</TotalTime>
  <Words>180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 Participial Phrases</vt:lpstr>
      <vt:lpstr>What is a phrase?</vt:lpstr>
      <vt:lpstr>Participles/Participial Phrases</vt:lpstr>
      <vt:lpstr>Tricks to find participial phrases</vt:lpstr>
      <vt:lpstr>Let’s practice</vt:lpstr>
      <vt:lpstr>Combining sentences using participial phrases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Participles/ Participial Phrases</dc:title>
  <dc:creator>Manno, Stefanie</dc:creator>
  <cp:lastModifiedBy>Costantini, Jessica</cp:lastModifiedBy>
  <cp:revision>18</cp:revision>
  <cp:lastPrinted>2013-01-15T12:30:50Z</cp:lastPrinted>
  <dcterms:created xsi:type="dcterms:W3CDTF">2013-01-14T15:44:30Z</dcterms:created>
  <dcterms:modified xsi:type="dcterms:W3CDTF">2013-11-04T19:30:12Z</dcterms:modified>
</cp:coreProperties>
</file>