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70" r:id="rId8"/>
    <p:sldId id="261" r:id="rId9"/>
    <p:sldId id="262" r:id="rId10"/>
    <p:sldId id="271" r:id="rId11"/>
    <p:sldId id="263" r:id="rId12"/>
    <p:sldId id="264" r:id="rId13"/>
    <p:sldId id="265"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10/9/2015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35257-BE4A-4A42-A757-DDAA09540B6D}"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835257-BE4A-4A42-A757-DDAA09540B6D}" type="datetimeFigureOut">
              <a:rPr lang="en-US" smtClean="0"/>
              <a:pPr/>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835257-BE4A-4A42-A757-DDAA09540B6D}" type="datetimeFigureOut">
              <a:rPr lang="en-US" smtClean="0"/>
              <a:pPr/>
              <a:t>10/9/2015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835257-BE4A-4A42-A757-DDAA09540B6D}" type="datetimeFigureOut">
              <a:rPr lang="en-US" smtClean="0"/>
              <a:pPr/>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35257-BE4A-4A42-A757-DDAA09540B6D}" type="datetimeFigureOut">
              <a:rPr lang="en-US" smtClean="0"/>
              <a:pPr/>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835257-BE4A-4A42-A757-DDAA09540B6D}" type="datetimeFigureOut">
              <a:rPr lang="en-US" smtClean="0"/>
              <a:pPr/>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73D43-EF41-4237-B224-028300605B4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835257-BE4A-4A42-A757-DDAA09540B6D}" type="datetimeFigureOut">
              <a:rPr lang="en-US" smtClean="0"/>
              <a:pPr/>
              <a:t>10/9/2015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C473D43-EF41-4237-B224-028300605B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835257-BE4A-4A42-A757-DDAA09540B6D}" type="datetimeFigureOut">
              <a:rPr lang="en-US" smtClean="0"/>
              <a:pPr/>
              <a:t>10/9/2015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C473D43-EF41-4237-B224-028300605B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“Lamb to the Slaughter”</a:t>
            </a:r>
            <a:br>
              <a:rPr lang="en-US" dirty="0" smtClean="0"/>
            </a:br>
            <a:r>
              <a:rPr lang="en-US" dirty="0" smtClean="0"/>
              <a:t/>
            </a:r>
            <a:br>
              <a:rPr lang="en-US" dirty="0" smtClean="0"/>
            </a:br>
            <a:r>
              <a:rPr lang="en-US" sz="3100" b="0" dirty="0" smtClean="0"/>
              <a:t>By: </a:t>
            </a:r>
            <a:r>
              <a:rPr lang="en-US" sz="3100" b="0" dirty="0" err="1" smtClean="0"/>
              <a:t>Roald</a:t>
            </a:r>
            <a:r>
              <a:rPr lang="en-US" sz="3100" b="0" dirty="0" smtClean="0"/>
              <a:t> Dahl</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a:p>
          <a:p>
            <a:endParaRPr lang="en-US" dirty="0" smtClean="0"/>
          </a:p>
        </p:txBody>
      </p:sp>
      <p:sp>
        <p:nvSpPr>
          <p:cNvPr id="3074" name="AutoShape 2" descr="data:image/jpeg;base64,/9j/4AAQSkZJRgABAQAAAQABAAD/2wCEAAkGBhQRERQSEhQVFBUUFxUaGRUXFBIUGhgYFxgVFxgaFRcYHCYfGBokGRQWHy8gIycpLCwsGB4zNTAqNSYrLCkBCQoKDgwOGg8PGjQlHiQtLC0yLDEpLCksKS0sLCwsLjQ0KiwpLCkvKiwsLC0tKSwtLCwsKS8pLCktLCwsLCwtLP/AABEIAOEA4AMBIgACEQEDEQH/xAAcAAEAAgMBAQEAAAAAAAAAAAAABQYDBAcCAQj/xABGEAABAwEEBgcGBAYAAgsAAAABAAIDEQQFITEGEkFRYXEHEyKBkaGxMkJSwdHhFHKS8CMzQ2KComPxCBYkNFNUc7LC0uL/xAAbAQABBQEBAAAAAAAAAAAAAAAAAgMEBQYBB//EADkRAAEDAgMFBQcDAgcAAAAAAAEAAgMEERIhMQUTQVFxYZHB0fAGIjKBobHhFEJSM/EjJGJygrLS/9oADAMBAAIRAxEAPwDuKIiEIiIhC17ZMWDXAqG+00Z02kcRnTassMzXtDmkEHEEL2q3aJjYpq0JgkNafA7bT1p9E9Gzee6Nfv8AlcJsrIi8QzB7Q5pBBxBC9pldRERCF8IWvYbVrgg+0wlrhxGR5EUPetlQd6T/AIe0Mm9yQaj+Y9k+HoU7GzHdvHguFTiLWtF4xsHae0d9T4BRc+ljB7DXO4mjVXzVtPB/UeB9+4ZpYaTop1FWnaWu2RD9R+i+HSmTZGP9ioR23RD9/wBD5JW7crMiqztJJzkxo/xd9V4/6wWgbB+hNHb9HzPcu7pytiKrN0qkGbG/7BZo9L/ij8HfUJ5u2qN377fI+S5u3KxooRmlke1rx+k/NbUN/wALvfpzBClM2hSyZNkHfb7pJY4cFIoscVoa72XB3IgrIpgIOYSUREXUIiIhCIiIQiIiEIta8LC2aN0bsjt3HYQtlF0EtNwhUi670fY5XRSVLK4jd/c394q6RShwDmkEHEEbVBaWXR1jOtaO0wY8W/UfVQdwX+YDquxjJxHw8R9FaPiFTHvWfFxCRfCbK+LDa7W2Jus80HrwA2rUt99xxsDgQ4uFWgHPjwCrE0slodrPOHkOACyG0trR0YLG5v5cuvkn2Rlylp9KycImY73fQfVRdvmmnaQ84ZhuAxHALZs1k2NHMreZZgOKxcm36veNfj0INtBl08VJETbWVcuuMPq01qMhvCmIrvpkAFDW5pgnq3frDkcxyzCstmtAe0OGRCsfaakDCyvp/wClML9HEXI+evW44JELtWnULELHx8l9/BjeVsIsbjKkLB+DHFDYxvKzojEULWNj4+SxusPI9y3UXcbkWUZJdw+Hw+y1n3cOIU4ta1y7PFOsldey5ZQz7CRiD8l7s17TNI1XuPA9ryK+26f3R3/RSejV1VPXOGA9kcd6vdmRzzShkbiO0ZWHNNPIAzWXSTSQWKy9bO9rDTtGmXIbTUgDeVQdHumCC0TNja+Vj3HsiUUa87gQ4ip40WHpTreN5WO7Gk6jna8hGxjK1PgJO+itmmOgsVqsRgbG2N8bK2dzQGmN7R2A0jEA0AI+dF6CKffDFiOWQz5KkfDvyX4iOVjpb8/RXKx2kSMa8bR57VmVT6Or46+xxPeQHPYxxr8TmjW/2BVsT0Ly9gJ18VJgkMkYJ149RkVo2p74u20F7PeZ7w4s3/l8FnsdtZK3WY4EenAjYVnUFetzva4z2Y6r/eaMnd2VeG1S2Br/AHTkefD5+adU6ihLo0nZL2JOw/LHInhXI8CptJkjdGbOCAboiIm11CFzy/rG2KZwYQWnHD3Ttb3K36Q27q4iAaOfgOW0+HqqnBZNcGvdzVbLt5uzqprCLtPxdgPiNenVLEWNq07JMA4a2LfRWez2YEA7NlFUpIy0kHMKRum9jGdV2LD/AK8RwSvab2d/Ws/WUfx2uQP3jmP9X366kM2E4XKzgIvjXAioxBX1ePkEGxVgojSOy1YHjNpx5H70WncFv1XdWcnZcHfdWCeIPaWnIghUuRha4g5g07wvUfZgx7V2XLs2b9unYDmCOjr99lBnvG8PCu6LSum39azH2hgfr3rdXm9XSyUkzoJRZzTY+uR1CmNcHC4RERRUpERYppw3mugXQvs82qOKi7VadUcT+6parZTi5fbquZ05131DN+08G/VWdFRSTvDGC5PruTbnAL5ct0md2s6uoDid53BTl+Xs2CMgENo044AMaBiTuwXq8LyZZ2ajKVAwGxo3lcJ0v0qmva0i7rBV4kdSSSuD6Z47Im5k7aYYZ+g0lIKZu4izcfidy9cFS1NQ6V+5i14n+I81aeiulvvK2XjQmNobBET8PtOPeGg/5rrdqHZyrRRGhmirLuskdmZjqDtOpQuecXOPM+AAGxTgeDtV40BgDRoFIYwMaGjQLgNnv+8btiaLTdzxZ461kaaloLiauoS0Z7ac11nQzSNtqiY5jtdj26zDt4tPEbtlCpe2sa4kEAgihBFQQcCCNoouZdEzRFLaoGexBbp2M4Nyook0LYnNlZlc59t1BlhbC9sseVyAe2664iIpasVAaQ6OCWskYo/aNjv/ANKIunSZ8J1JQXNGGPtN8c+RV2UJf+jomBeygkHg7gePFT4KhrhupsxwPJII4hSljtrJW6zHBw9OBGwrOua2e0yWd51SWOGBHycNqssel7XROqNWSlANhJwqDs30KRV0pp2GUZtAv2rrXXyWlf1r62YgZN7I+Z8fRZ7JZsm7BmtGwQ+8e5TkMeqF4tX1TppXPOpPruVi1tgoq/ruq3rGjFox4j7Kuq9EKuz6PuMhDaBhxqdnCm1b32S9o4ooHUtY+wYLtJ5cuo4DiMuCizwknE1Y7mvUsIY6paThtIPDhwVmWpYbsZEMBU7XHP7LbWQ9oq+jrqsy0rMI4n+R524eOpAKkQtc1tnIoi33F1kheHBoNK4Vx/dFLoq3Z+0qjZ8hlpnWcRbQHLocuCW9geLFRt33N1TtYPJwoRQAFSSLG+cDakVlbUV0u9ndidpewH2AXWtDRYLIvL3gZrTnvCm2nqtNkz5TSNpcd/7wCbipnyGzQgkBbs9upwG9aAmfIdWNpJ37fspSx6LknWmdX+0H1P0UhJbobO3VbT8raeZ+q1NH7POtjqDhH19erKLLUsjFyVp3doyG9qY6x+HZ3navl9aSshY7Vc1rWDtSEgNaBu2Kp6a9J0NlBEj+1sgYQXHdrfCOJ81SNHbom0jk6y0WhkNljd/3aN4MmG1w2V+Nw5BammgDW7umbhbxdxKqHTy1WUeTf5eQ8VhvfSK1X3ObFdzXdUT/ABJjVtRtL3e4zhm7dsXXOj/o7guqHVZ25nAdZMRi47m/CwbB41U1cOj0FihENnjbGwbhmd7jm48Sqv0kdJ8N2R6opJaHjsRV/wBpKeyzzOzaRaRRNjbhapUULIW4Wrf086QILsh15DrPdXq4gRrPPDc0bXepwXE7t6ebbHK98rI5Y3uJEdNTUG6N4xp+bWWzoxoPab4tH428C5wkxaz2S8bAB/TiGymfme0Q6CQ9UIy1mqBQMEbC0DcAQmjUG+GIXtrwTTqgl2GJuK2udh/dcsvH/pDAxEQWVzZSKBz5Gua076AVdTdgrR0M6PSQ2dr5QdeRzpn1zq/ButxoAac1ZrJ0aWKN+u2GJrhjVsUbSORpgrNZrK2MarRQfvNcdvJSMQsAb9Vwtklc3ELAG+tybaLKiIpCmIiIhCiL+uBs41m0EgyO/g76qizRFji1woQaEcV1B2S51NGXux9onPiUHbbKBzGT/C6+f8bW+maN3juQvV33mWEB3ab5jlvVpaaiv2UNct16p1nYkZDYPuppec+1NTQT1f8Akm6fE4aOPYPHj9TMgDg33kREWUT6IsT7SBx5LUnvKm0DliUtrHO0XLrfc4DNYJLYBl9FGsmklNI2F3HP7Bb8GjT3YzPoNwx88grWl2RUVPwNy56DvSHSALUnvTjXgPqvsFgnlybqN3nD7+ClBJZrP7IDnb/aPicB3Kt6SdJ0NmqJJmRn4G9uTwGI8loqfYUMZ/xnYj/Fuf1VbLtKNpwtzPIZqwRaPxRDWmfrHiaDwzK9WnSKKJp6toDRtNGNC4reHS1aLS4ssNnc4/8AiSdojjqg0b3uWvBoRbreQ+3Wh5bnqA0aOXujuBWghg3ItG0MHe5MtZW1OgwjtzPkrlpJ0y2eOrRIZ3ZakIq2vF+XgSqlNf8Aet4dmGMWSN23HXI501u8BvNXTR3o3s8FCyMV+M5+Jx+SuFnsUcQwAFNtAnRG29zmeZ8lLj2VCw4pSXu7VyCw9DR9ufXkccSXO1BxJpVx51UJftyS3LaIrZZSW6rhVtaih2E7WOAIIK7DfmkOr2W57vm76Lmel9uE1inc844Vr8Qe2iebIcQzVq6nbujlayuenHTTFZrNGLKRJaJo2PAzbE17Q4GTe6hwb3nDOo6A9H0tslFut+tK+U6zY34l258tfd3NypTZgoDoo0NFrmM8rdaOIgNbSofIcQDvAFCRxHFfpe6rtETcfaOZ+Q4JUr3Sv3TMhxPh1WZlc6Z+5YbAfEfAdq9XbdrYW4YuOZ+Q4LcRFIYwMGFuimMY2Noa0ZBEREpLRERCEREQhfH5Fc/swq8c1fpfZPIqh2EdvuKyHtMco/8Al4KRDxU9ZG4V3lZiaLXE4a0DMqPtN4VNB2j5LBtjc92SlXspGW2AZeJyUdNeOsaCrjuH7xW5YdHnydqYlo+Hb9lNw2WKBtQGtG85+JWoovZ2WQY5fdHbr3edlHfOGqBs9yTy4uPVt8/AfNSUNwQRDWf2uLjQeGS1L50xjhYXazWNGcjyGjurmuR6S9NQc4ssrHTvOAkfrBtf7GDtO8loqegpYcoWYzzOnl9FVvr3SHDCMR7h3rsds0jjiadQCjfeNGNC5ppR00wR1axxtDvhj7MY5vyPdVUGW6bwvEh1rlLGbGHD9MTcAeJxVt0f6NooqO1Kn45O07/FuQVg5hd/Vd8hkE7HsyefOd1hyGQ8yq1aNIb0vLCP/s8J+GsYI/Oe27uwUrcPROzB85Mhz7VWt/Tm7vK6LYrpa09lus7ecT9lM2e7drseH1XWmwswWCtoaSCnFmj165qDunRuOMBsbBQcAAOQGAVggu9rcTifLwW0BTALDarWGCpz3fXcErCBmU+Xl2QXuWYNFT++Sql96QkktYe/YOW8rVvi/jISGnDafkNwUHNJRriNgJ8MUkm6fjitmVhvG0EMc4HtAg+Yz5qlab2vVgYwZzPLyP7W4AeLj4KyW+UukAbiJGtHnh4KHsdg/G3yyKlYrMBrcosSO+QhqGkAlx0Ca2hMIackrsPRPoz+FskbXDtNbV3/AKj+07wFG9yvy1bssvVxtbtzPM5raUqBhazPU5nqVnadhZGL6nM9SiIieUhEREIRERCEREQhY7S6jHHc0+hVGsGBJOwK7W3+W/8AK70Ko9js7pHBjc3fLaeCyPtGwyOiY3U38E/DldbLGvndqRjDaeG8nYFZbsuZkIrm7a4/LcFks1nZZo86AZu2k/vYqFp/0lx2RnaNXH2IWmjncXn3W8fCql0GzoqEBzhikPDl659yiVNWGHCMydBz/CuN66SMia4gt7IxeSA1vElcc0r6ZdZ5jsbTaJDh1hDtQH/hsGLvIc1XJ4Lfezg60OMMFatiAI5UZm4/3O7lc9HtB2QN7DAze92L3c/pgOCsnNxZym/YNPyiHZktR79ScuXD8qjN0ZtlveJbdK4DYzAuHBrR2WfvBXm4NCGQjsMEe9xxee84+g4K0WW7mR5DHecT9lIWeyF/Ab10vJyGivY4YoRZgWhZLuZH7Iqd5xP75KVgu0nF2HDb9luQWVrMs96zLoZzQ6S+i8xxBooBRekUZel8Njace/5N3lKJATYBcVnt94tjBxFRnuHP6Kl3pe7pSQKhvmef0WG33g6U44DYPrvK03PpSu0070gm6mMjDV5ll1RU5VA8cPVak82rLqHKRvniP33L5aHVMkR95us3wxHiKqMtVp12sd7zag+RBSSVIa1ebLN1bXzOyhY49+NB4+qsXQRo+XNfapBV07yan4GE498hP6QqfpC1zoYbKz+Za5BhwqKV4VLfArv2hNzNs1mYxowa1rG8mile81KUG4sLOeZ6D8rObXk3szIBpqeg8zZWFERWCZRERCEREQhEREIRERCFgt/8qT8jvQqM0fsIii612BcK1Oxuz6qXmi1mlu8EeKrOnV/NssDnO9iNhe4DM0wa0czh4KBURtEgnIuWiwHaU1PNuoyfRPBUvpS6SPwoDWUdK+uow5MblruG3HIbe5cRsmkFJjaJ2G0Sk1Be7AHfSmJGwYAbt27Z7HaL4tj3nNxq9x9mNuQA5AUA205ldMuXQKywANEQlefekaHkngKUHcFY0ez3vaXHU6n1wUrZuzJHDenU6uPh2BU6w9J41h1kRb/cx9adxA9V0C4dMmTtq14kbtIwc38zSvt5aDQyt/i2UU+IRlhHe2hXOb90Onu55tNkc50YxO1zRtDx7zePjTNOT7NLW4m59FcOZNGMRIe3s1C7hYZGOIJNWnw71OBcg0L0yE7NYYOFOsjr/s3gfsum3Rbw9oANQcvoqoe6bFIeA4Ym6KSQmmJXmSQNFTgFXb6v/V7Iz2N+bvolE2TbWFy2b4vwMFBtyG130Cp9qtTpHazjyGwcljnnLjrONSdq15ZtV7QcnYd+Y8cfBNqaxgbosoIPmFpWh5dC74mHzac/DHvX2Sfq5qH2ZB4OGH0XiR2pMQfZlHnl++a4nQFq260awjlbmKg886evitGzw67w0bT5f8l8Ly0OYd/mMPSq9ttQggmtB9xtG/mOA8yEkC5sluIY0kqT0Mu/8ZeskwFWWUCKPd1jqgkcu35LvsEQY0NGQAC550QaMmzWVheO2QZH1z6yTGh4htAujKVALkv+Q6DzKxcTt9I+c8TYdB+UREUpSUREQhEREIRERCEREQhFwzp5v7+EIQcZpMfyRU9XFvgV3JxwX5k6bZq2uFu6In9T3f8A1UaX3pGN6nuUOcYpY28Lk9wy+6t3R7cXV2WFjB25QHuO8uFceAbQdy6ZZ7NHZmYkDe45k8PooLQ+ANx2RxgcsAPQLxbbYZXFx7huC07mFxEQyaAFrZYnSuEANmNAv2lT7b9iJpUjiQVhvK5WTt12U1iM8KO5/VV9bl3XiYnb2nMfMcVw05Z70ZzSXUJh9+Am44c1xbS/R2S67SLTZwWxl1C3YwnNjh8B2fYLoOiF/CVrHsPZk/1cNnOuHgrfpXcUdrgcaawc2jqbW7/zDPu4Lhujlqfd1tfY5TRrndl3E+w4cHCg503KnrYARvGDqOR9aJhrmg4m5NdkR/F3kV16+L+NdVpq7fsb91XXOrjWpO1eQVgEurJqnJwqOfvD5+KqVMa0DRewRIw8QQeBy9VpTSdbAT7zc+bc/JexL1cxafZkxH5svOiwa/VzuafZk+f3quJwBeLVL1sAd7zDj6fQrDPaOsiBPtRnHkcj4gLHC/q3uYcjVp+R7lrVIqOYKTdOAL7NJrOJ2n12+a34rt/EWqy2PNjP483Jp7LTzcaLBdkIc+p9lvaJ5K69El0GZ0lseMbQ/WFdkMfZjHeanwRnbLU5D5qn2zOY4d2z4nZD12LqF1WXq4mjacTzK20RWTGhrQ0cFUMYGNDRoERESktEREIRERCEREQhEREIXmQVB5FflzpmYRb2H/gMp3PkX6lX5r6dbNq2iB29sjf0vr/8lGkymYeqiS5Txn/d4LqmjclYZTviafEH6rWWt0eWzrbKw7X2YeLQAfOq2VrWG7iedvsttEbyOPPCfovUcZcaNBJ3AE+i+OYQaEEHccFKzXwLDZGyNaHSSuIFcsK57aADLio+7tJBbj1UzWsm/pvbUBx+A1yJ2Y/eKa0CTARlpdRDtFrZSwjLS6kbhttD1bsnZc93euedMOhtWdfGO1EC4EZmPNzebTiOFd6t2IO4g+BCnLZELVZq0BcBlxGY7x6pUzBfPR2R8CuVMYY/Efhfkew8CuS3De/4izMmGL24PHEe14ihHctm8xrRiRp9khwPBV26oTYLxksp/lTdqPzLfLWbzAVhidqPdC72X1Le/Meqy88ZjeWlLhcSLO1GRWC8X9ZE2QZg48K/ei17dL1jGP2jsu9R815sztVz4nZOqOTthWq15AI35jiFHupQC9Ty6xB2kCvMYV9FiRZrLBrvDd/ptXErRZZLM50cdnZhJbH6lfhjGMjuQbXxXd9FbsbBA1rRQUAaNzWijR4LmXR9dP4q1SWn3G1gh/Iw1leObhqg/wBq7KxtAAMgn4W4n34N+517lj6iX9TVud+1mQ68fJfURFOSkREQhEREIRERCEREQhEREIRcR/6QF2VhEgzjlB7pG0P+wau3KkdKdxfibJKwCpfGQPzs7bPMUUaoyAfyI8lEqsg1/wDEg/LQ/dUDoXvYGCNp/pSOYfyv7Q83HwVxtMWq9zdxIXGuie8tS0viJp1rKj8zMR/qXeC7fenaLJRlI0HvGBWmpn4mNPZbu0+i1tJJiaw8xh+bdPoStDShpfYYXD+nK5p/yBIVPY8tIINCCCCNhGRCv1igE8ctmOHWNq0nY9uLfTyVDnhcxxY4EOaSCDsIzVXVMwSntzVRWx4JndufervLaBPHHaB/UFHjdI3B3jge9blwWvVfqHJ3qFB6HP14bTD8IbK3gW4O8RTwW0x5BBGYNR3KxpzvocJ4ZeStaY/qaYxu6eSqnTHo8WtFpiFHwOEjSPhJGsO5wB5VUXaZxPBHaGbQHcq5jucuraRWNtpsusRUFpqN7XCjh+9y47orCYxaLE/OB7gOLH4tPz71VV8eJgk46HqE3A8khx10PUeY+y+WuXXIftI7XMbe8UWBzqmqObQkHYvipVZItpoc2MCP+daHCKLgXe07k0VNeCwwQl7g0Zkq0aBXV+LthnA/hQ1hh4u/rSD/ANteaL2F/V+Crdp1X6aAkfEch1K6ZoTcTbNZ2NYMGtDW8hmTxJqVY15jjDQGjICgXpWMTN2wNWdhj3bA31fiiIicTyIiIQiIiEIiIhCIiIQiIiEItO9rN1kTgMxiOYW4iS9oe0tPFIewPaWnivyRpRY3XbehczIPErOLHGtOXtN7l3S57U20WU6pqABKw72uGPqqx05aHF8X4hg7UNXYbYne0P8AE48qqK6HtJv4QjJq6Ans7TE76EkeClbLlLmmM6j7jzCmbImc9hiPxD/s3/0FeGPIIINCMQVJWmwWa3UMp6qalC5pA1qc8D6rBeVlDSHsxY/EH5LSVxJEyoaLq+khjqmA/wBwp+w3JZ7DHKWvLnPaRVxbU50AA4lQCIuwQCEEA3SqamFOCAb3VguN+vE5h2VHc4f81yjSOzGzXpC/ITtfC787MWk8TgO5dP0cd2njgPX7qk9MFk1Y3ytHahfFK3xDT6lRJ2YhIzsv3KCfdmlaOx3dr33Kq97Rasp40Pj91pqVvqjhHIMnDyIBHqo6CLWOJo0AlztgaMST3LKkZqxafduvTmv1Wxxfz7S7q4/7W++88ANq7hoPo8yy2djWCjWNDW8h7Tjxcalc26L7lNrndbXCjXVjgB92Jpo5/Nxw8V2xjAAAMhgnomYn34N+/wCFkKmb9XUl37WZDtPHuXpERTktEREIRERCEREQhEREIRERCEREQhEREIWle13CaMtoK7K+YPAr8zaVXLJc1vbPCD1LnEtGNB8cTvlwptC/UyqmnWiMdsge17ahw7VM2kZPbxH72qO/FE/fM+fn1CiyYoXiePhr059R9lB6KaQxWiFtTWKUVaT7p2g7iD4ELbt91ujNc27HfXcuKXfeE9yWl1mtALoXGtRkQcOsj8MW8F2a4dKWmNpr1kThVrga4fMcNi0UE++bvIszxHiFp4J983fQZk6t59o9fVa6KysssEwq0NP5TQ94CyR3PEPdrzJKcNU0ag3SztKNuTmkHktLRyAjWecjQD1Kr3STEHxWhp/8u7ya8j5K7T2hkYq4hoH7wC51pveYMFqlOA6t4FeLS1o8SPFNxEyOdIRlYpilLppXzkWFiqXd03W3fA7MgNb3tJZ8gsUt3utMzbvhNNaj7TIPcYKHV55YbyOKjNGb+6mw6rRrymVzImZkucGkYbgT+6rsfRhoP+Gi1pe1K868r89aTPVB+FtfGu9ZZ4IdZup08/kq+trnNhbDH8bh3cyrZorcrbNAxrW6oDWho3NAoB81NIimRsDGhoUKKMRsDQiIiWnEREQhEREIRERCEREQhEREIRERCEREQhEREIVH080AitsRa5uGJBb7Ubt7eG8fscMnZbrjlLfbgJwNCY39/uPps9Qv1Woe9tGo5muFG9rNrgC13MFRwJKd2OHu8vJRGiWlfvKfTlp3eWi45c3SRZZgNZ/UP2tfUCvB4wpzorVHfhcKtnqDkRLUHwKhL/6DYHEujEkBPw0kZ+k4gcKhVN/QjNstEfex4Vg3bbQLStz7RbzVoz2iYBadufaCPAhXi33/AARVMs8bfzPBPhWpXOtMtM/xwbZLIx7w5wqaGryMmtbnStDjuUzdvQYXH+LaCf7YoyT+px+S6PoX0WQ2MlzGOBOckhDpCNzcOyO4d6bm2uZm4Im6+tU3UbedUNMcDb3627zwVT6MOikwvbPPjNsaMWxA5kna+mGGA45rtsEIY0NbgAlns7WN1Wig/eayKJFGWkucbuPqwUGGEtJe83cfp2DsRERPqSiIiEIiIhCIiIQiIiEIiIhCIiIQiIiEIiIhCIiIQiIiEIVpyIiQ/RNyaLPZ8llREpuiU3QIiIupSIiIQiIiEIiIhCIiIQiIiEIiIhC//9k="/>
          <p:cNvSpPr>
            <a:spLocks noChangeAspect="1" noChangeArrowheads="1"/>
          </p:cNvSpPr>
          <p:nvPr/>
        </p:nvSpPr>
        <p:spPr bwMode="auto">
          <a:xfrm>
            <a:off x="63500" y="-1039813"/>
            <a:ext cx="2133600" cy="21431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http://media.heliohosted.com/plugins/Clipart/ClipartStock1/leg%20of%20lamb%202.png"/>
          <p:cNvPicPr>
            <a:picLocks noChangeAspect="1" noChangeArrowheads="1"/>
          </p:cNvPicPr>
          <p:nvPr/>
        </p:nvPicPr>
        <p:blipFill>
          <a:blip r:embed="rId2" cstate="print"/>
          <a:srcRect/>
          <a:stretch>
            <a:fillRect/>
          </a:stretch>
        </p:blipFill>
        <p:spPr bwMode="auto">
          <a:xfrm>
            <a:off x="3429000" y="762000"/>
            <a:ext cx="1905000" cy="191044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Adjective Wheel for Patrick </a:t>
            </a:r>
            <a:endParaRPr lang="en-US" dirty="0"/>
          </a:p>
        </p:txBody>
      </p:sp>
      <p:sp>
        <p:nvSpPr>
          <p:cNvPr id="3" name="Oval 2"/>
          <p:cNvSpPr/>
          <p:nvPr/>
        </p:nvSpPr>
        <p:spPr>
          <a:xfrm>
            <a:off x="3581400" y="2939938"/>
            <a:ext cx="22098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752600" y="39624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57600" y="2286000"/>
            <a:ext cx="381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 idx="7"/>
          </p:cNvCxnSpPr>
          <p:nvPr/>
        </p:nvCxnSpPr>
        <p:spPr>
          <a:xfrm flipV="1">
            <a:off x="5467582" y="2482738"/>
            <a:ext cx="552218" cy="7473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6"/>
          </p:cNvCxnSpPr>
          <p:nvPr/>
        </p:nvCxnSpPr>
        <p:spPr>
          <a:xfrm>
            <a:off x="5791200" y="3930538"/>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 idx="5"/>
          </p:cNvCxnSpPr>
          <p:nvPr/>
        </p:nvCxnSpPr>
        <p:spPr>
          <a:xfrm>
            <a:off x="5467582" y="4630998"/>
            <a:ext cx="1047518" cy="1254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3" idx="3"/>
          </p:cNvCxnSpPr>
          <p:nvPr/>
        </p:nvCxnSpPr>
        <p:spPr>
          <a:xfrm flipH="1">
            <a:off x="2895600" y="4630998"/>
            <a:ext cx="1009418" cy="11283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287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We’ve Reached the Top…</a:t>
            </a:r>
            <a:endParaRPr lang="en-US" dirty="0"/>
          </a:p>
        </p:txBody>
      </p:sp>
      <p:sp>
        <p:nvSpPr>
          <p:cNvPr id="3" name="Content Placeholder 2"/>
          <p:cNvSpPr>
            <a:spLocks noGrp="1"/>
          </p:cNvSpPr>
          <p:nvPr>
            <p:ph idx="1"/>
          </p:nvPr>
        </p:nvSpPr>
        <p:spPr/>
        <p:txBody>
          <a:bodyPr/>
          <a:lstStyle/>
          <a:p>
            <a:r>
              <a:rPr lang="en-US" dirty="0" smtClean="0"/>
              <a:t>Read down to the lines: “still holding the ridiculous piece of meat tight with both hands.” </a:t>
            </a:r>
          </a:p>
          <a:p>
            <a:endParaRPr lang="en-US" dirty="0"/>
          </a:p>
          <a:p>
            <a:r>
              <a:rPr lang="en-US" dirty="0" smtClean="0"/>
              <a:t>Important Note: </a:t>
            </a:r>
          </a:p>
          <a:p>
            <a:pPr lvl="1"/>
            <a:r>
              <a:rPr lang="en-US" dirty="0" smtClean="0"/>
              <a:t>In order for this story to work, it is important that you identify with Mary and feel sorry for her.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p:txBody>
          <a:bodyPr/>
          <a:lstStyle/>
          <a:p>
            <a:r>
              <a:rPr lang="en-US" b="1" dirty="0" smtClean="0"/>
              <a:t>Discuss </a:t>
            </a:r>
            <a:r>
              <a:rPr lang="en-US" dirty="0" smtClean="0"/>
              <a:t>the following questions with your group and report back with your answers:</a:t>
            </a:r>
          </a:p>
          <a:p>
            <a:pPr lvl="1"/>
            <a:r>
              <a:rPr lang="en-US" dirty="0" smtClean="0"/>
              <a:t>What do you think Patrick told Mary?</a:t>
            </a:r>
          </a:p>
          <a:p>
            <a:pPr lvl="1"/>
            <a:r>
              <a:rPr lang="en-US" dirty="0" smtClean="0"/>
              <a:t>How does Dahl suggest that Mary is not thinking clearly?</a:t>
            </a:r>
          </a:p>
          <a:p>
            <a:pPr lvl="1"/>
            <a:r>
              <a:rPr lang="en-US" dirty="0" smtClean="0"/>
              <a:t>Do you think that Mary meant to kill Patrick?</a:t>
            </a:r>
          </a:p>
          <a:p>
            <a:pPr lvl="1"/>
            <a:r>
              <a:rPr lang="en-US" dirty="0" smtClean="0"/>
              <a:t>What would you have done if you were Mary?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oh 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 down to the section that ends:</a:t>
            </a:r>
          </a:p>
          <a:p>
            <a:pPr lvl="1"/>
            <a:r>
              <a:rPr lang="en-US" dirty="0" smtClean="0"/>
              <a:t>“All the old love and longing for him welled up inside her, and she ran over to him, knelt down beside him and began to cry her heart out. It was easy. No acting was necessary.” </a:t>
            </a:r>
          </a:p>
          <a:p>
            <a:pPr lvl="1"/>
            <a:endParaRPr lang="en-US" dirty="0"/>
          </a:p>
          <a:p>
            <a:pPr lvl="1"/>
            <a:r>
              <a:rPr lang="en-US" dirty="0" smtClean="0"/>
              <a:t>Important Note: </a:t>
            </a:r>
          </a:p>
          <a:p>
            <a:pPr lvl="1">
              <a:buNone/>
            </a:pPr>
            <a:r>
              <a:rPr lang="en-US" dirty="0" smtClean="0"/>
              <a:t>At this point in the story, Dahl gives his readers some clues as to why Mary is acting the way that she is. He tries to make us view her as clever rather than as a cold </a:t>
            </a:r>
            <a:r>
              <a:rPr lang="en-US" smtClean="0"/>
              <a:t>blooded murderer. </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Words-Verified Definitions</a:t>
            </a:r>
            <a:endParaRPr lang="en-US" dirty="0"/>
          </a:p>
        </p:txBody>
      </p:sp>
      <p:sp>
        <p:nvSpPr>
          <p:cNvPr id="3" name="Content Placeholder 2"/>
          <p:cNvSpPr>
            <a:spLocks noGrp="1"/>
          </p:cNvSpPr>
          <p:nvPr>
            <p:ph sz="half" idx="1"/>
          </p:nvPr>
        </p:nvSpPr>
        <p:spPr/>
        <p:txBody>
          <a:bodyPr>
            <a:normAutofit fontScale="92500" lnSpcReduction="20000"/>
          </a:bodyPr>
          <a:lstStyle/>
          <a:p>
            <a:r>
              <a:rPr lang="en-US" b="1" dirty="0" smtClean="0"/>
              <a:t>Check your preliminary definitions using context clues from the text. Write the number of the correct definition next to the word that it corresponds to. </a:t>
            </a:r>
          </a:p>
          <a:p>
            <a:r>
              <a:rPr lang="en-US" dirty="0" smtClean="0"/>
              <a:t>translucent</a:t>
            </a:r>
          </a:p>
          <a:p>
            <a:r>
              <a:rPr lang="en-US" dirty="0" smtClean="0"/>
              <a:t>tranquil</a:t>
            </a:r>
          </a:p>
          <a:p>
            <a:r>
              <a:rPr lang="en-US" dirty="0" smtClean="0"/>
              <a:t>luxuriate</a:t>
            </a:r>
          </a:p>
          <a:p>
            <a:r>
              <a:rPr lang="en-US" dirty="0" smtClean="0"/>
              <a:t>congeal</a:t>
            </a:r>
          </a:p>
          <a:p>
            <a:r>
              <a:rPr lang="en-US" dirty="0" smtClean="0"/>
              <a:t>spanner</a:t>
            </a:r>
          </a:p>
          <a:p>
            <a:r>
              <a:rPr lang="en-US" dirty="0" smtClean="0"/>
              <a:t>bewildered</a:t>
            </a:r>
            <a:endParaRPr lang="en-US" dirty="0"/>
          </a:p>
        </p:txBody>
      </p:sp>
      <p:sp>
        <p:nvSpPr>
          <p:cNvPr id="4" name="Content Placeholder 3"/>
          <p:cNvSpPr>
            <a:spLocks noGrp="1"/>
          </p:cNvSpPr>
          <p:nvPr>
            <p:ph sz="half" idx="2"/>
          </p:nvPr>
        </p:nvSpPr>
        <p:spPr/>
        <p:txBody>
          <a:bodyPr>
            <a:normAutofit fontScale="92500" lnSpcReduction="20000"/>
          </a:bodyPr>
          <a:lstStyle/>
          <a:p>
            <a:pPr>
              <a:buNone/>
            </a:pPr>
            <a:r>
              <a:rPr lang="en-US" dirty="0" smtClean="0"/>
              <a:t>1. a wrench that has a curved head with a hook or pin at one end which is used for engaging notches in collars</a:t>
            </a:r>
          </a:p>
          <a:p>
            <a:pPr>
              <a:buNone/>
            </a:pPr>
            <a:r>
              <a:rPr lang="en-US" dirty="0" smtClean="0"/>
              <a:t>2. clear</a:t>
            </a:r>
          </a:p>
          <a:p>
            <a:pPr>
              <a:buNone/>
            </a:pPr>
            <a:r>
              <a:rPr lang="en-US" dirty="0" smtClean="0"/>
              <a:t>3. to enjoy oneself without stint</a:t>
            </a:r>
          </a:p>
          <a:p>
            <a:pPr>
              <a:buNone/>
            </a:pPr>
            <a:r>
              <a:rPr lang="en-US" dirty="0" smtClean="0"/>
              <a:t>4. puzzled</a:t>
            </a:r>
          </a:p>
          <a:p>
            <a:pPr>
              <a:buNone/>
            </a:pPr>
            <a:r>
              <a:rPr lang="en-US" dirty="0" smtClean="0"/>
              <a:t>5. to change from a soft state to a solid state, as by cooling or freezing</a:t>
            </a:r>
          </a:p>
          <a:p>
            <a:pPr>
              <a:buNone/>
            </a:pPr>
            <a:r>
              <a:rPr lang="en-US" dirty="0" smtClean="0"/>
              <a:t>6. free from or unaffected by disturbing emotions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lstStyle/>
          <a:p>
            <a:r>
              <a:rPr lang="en-US" b="1" dirty="0" smtClean="0"/>
              <a:t>Interpret </a:t>
            </a:r>
            <a:r>
              <a:rPr lang="en-US" dirty="0" smtClean="0"/>
              <a:t>the title </a:t>
            </a:r>
            <a:r>
              <a:rPr lang="en-US" b="1" dirty="0" smtClean="0">
                <a:solidFill>
                  <a:srgbClr val="FF0000"/>
                </a:solidFill>
              </a:rPr>
              <a:t>“Lamb to the Slaughter” </a:t>
            </a:r>
            <a:r>
              <a:rPr lang="en-US" dirty="0" smtClean="0"/>
              <a:t>within your groups and record below.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p:txBody>
          <a:bodyPr/>
          <a:lstStyle/>
          <a:p>
            <a:r>
              <a:rPr lang="en-US" dirty="0" smtClean="0"/>
              <a:t>Based upon the title </a:t>
            </a:r>
            <a:r>
              <a:rPr lang="en-US" b="1" dirty="0" smtClean="0">
                <a:solidFill>
                  <a:srgbClr val="FF0000"/>
                </a:solidFill>
              </a:rPr>
              <a:t>“Lamb to the Slaughter” </a:t>
            </a:r>
            <a:r>
              <a:rPr lang="en-US" dirty="0" smtClean="0"/>
              <a:t>and our class discussion so far, </a:t>
            </a:r>
            <a:r>
              <a:rPr lang="en-US" b="1" dirty="0" smtClean="0"/>
              <a:t>make a prediction</a:t>
            </a:r>
            <a:r>
              <a:rPr lang="en-US" dirty="0" smtClean="0"/>
              <a:t> about what you believe this story is going to be about and record below.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a:t>
            </a:r>
            <a:endParaRPr lang="en-US" dirty="0"/>
          </a:p>
        </p:txBody>
      </p:sp>
      <p:sp>
        <p:nvSpPr>
          <p:cNvPr id="3" name="Content Placeholder 2"/>
          <p:cNvSpPr>
            <a:spLocks noGrp="1"/>
          </p:cNvSpPr>
          <p:nvPr>
            <p:ph idx="1"/>
          </p:nvPr>
        </p:nvSpPr>
        <p:spPr/>
        <p:txBody>
          <a:bodyPr/>
          <a:lstStyle/>
          <a:p>
            <a:r>
              <a:rPr lang="en-US" b="1" dirty="0" smtClean="0"/>
              <a:t>Define </a:t>
            </a:r>
            <a:r>
              <a:rPr lang="en-US" dirty="0" smtClean="0"/>
              <a:t>the following terms within your group.</a:t>
            </a:r>
          </a:p>
          <a:p>
            <a:r>
              <a:rPr lang="en-US" b="1" dirty="0" smtClean="0">
                <a:solidFill>
                  <a:srgbClr val="FFC000"/>
                </a:solidFill>
              </a:rPr>
              <a:t>Dark humor</a:t>
            </a:r>
          </a:p>
          <a:p>
            <a:r>
              <a:rPr lang="en-US" b="1" dirty="0" smtClean="0">
                <a:solidFill>
                  <a:srgbClr val="00B050"/>
                </a:solidFill>
              </a:rPr>
              <a:t>Symbol</a:t>
            </a:r>
          </a:p>
          <a:p>
            <a:r>
              <a:rPr lang="en-US" b="1" dirty="0" smtClean="0">
                <a:solidFill>
                  <a:srgbClr val="00B0F0"/>
                </a:solidFill>
              </a:rPr>
              <a:t>Theme</a:t>
            </a:r>
          </a:p>
          <a:p>
            <a:r>
              <a:rPr lang="en-US" b="1" dirty="0" smtClean="0">
                <a:solidFill>
                  <a:srgbClr val="7030A0"/>
                </a:solidFill>
              </a:rPr>
              <a:t>Irony</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Words-Preliminary Definitions</a:t>
            </a:r>
            <a:endParaRPr lang="en-US" dirty="0"/>
          </a:p>
        </p:txBody>
      </p:sp>
      <p:sp>
        <p:nvSpPr>
          <p:cNvPr id="3" name="Content Placeholder 2"/>
          <p:cNvSpPr>
            <a:spLocks noGrp="1"/>
          </p:cNvSpPr>
          <p:nvPr>
            <p:ph sz="half" idx="1"/>
          </p:nvPr>
        </p:nvSpPr>
        <p:spPr/>
        <p:txBody>
          <a:bodyPr>
            <a:normAutofit fontScale="92500" lnSpcReduction="20000"/>
          </a:bodyPr>
          <a:lstStyle/>
          <a:p>
            <a:r>
              <a:rPr lang="en-US" b="1" dirty="0" smtClean="0"/>
              <a:t>Match each word to the definition that you believe it corresponds to. Write the number of the definition next to the word. </a:t>
            </a:r>
          </a:p>
          <a:p>
            <a:r>
              <a:rPr lang="en-US" dirty="0" smtClean="0"/>
              <a:t>translucent</a:t>
            </a:r>
          </a:p>
          <a:p>
            <a:r>
              <a:rPr lang="en-US" dirty="0" smtClean="0"/>
              <a:t>tranquil</a:t>
            </a:r>
          </a:p>
          <a:p>
            <a:r>
              <a:rPr lang="en-US" dirty="0" smtClean="0"/>
              <a:t>luxuriate</a:t>
            </a:r>
          </a:p>
          <a:p>
            <a:r>
              <a:rPr lang="en-US" dirty="0" smtClean="0"/>
              <a:t>congeal</a:t>
            </a:r>
          </a:p>
          <a:p>
            <a:r>
              <a:rPr lang="en-US" dirty="0" smtClean="0"/>
              <a:t>spanner</a:t>
            </a:r>
          </a:p>
          <a:p>
            <a:r>
              <a:rPr lang="en-US" dirty="0" smtClean="0"/>
              <a:t>bewildered</a:t>
            </a:r>
            <a:endParaRPr lang="en-US" dirty="0"/>
          </a:p>
        </p:txBody>
      </p:sp>
      <p:sp>
        <p:nvSpPr>
          <p:cNvPr id="4" name="Content Placeholder 3"/>
          <p:cNvSpPr>
            <a:spLocks noGrp="1"/>
          </p:cNvSpPr>
          <p:nvPr>
            <p:ph sz="half" idx="2"/>
          </p:nvPr>
        </p:nvSpPr>
        <p:spPr/>
        <p:txBody>
          <a:bodyPr>
            <a:normAutofit fontScale="92500" lnSpcReduction="20000"/>
          </a:bodyPr>
          <a:lstStyle/>
          <a:p>
            <a:pPr>
              <a:buNone/>
            </a:pPr>
            <a:r>
              <a:rPr lang="en-US" dirty="0" smtClean="0"/>
              <a:t>1. a wrench that has a curved head with a hook or pin at one end which is used for engaging notches in collars</a:t>
            </a:r>
          </a:p>
          <a:p>
            <a:pPr>
              <a:buNone/>
            </a:pPr>
            <a:r>
              <a:rPr lang="en-US" dirty="0" smtClean="0"/>
              <a:t>2. clear</a:t>
            </a:r>
          </a:p>
          <a:p>
            <a:pPr>
              <a:buNone/>
            </a:pPr>
            <a:r>
              <a:rPr lang="en-US" dirty="0" smtClean="0"/>
              <a:t>3. to enjoy oneself without stint</a:t>
            </a:r>
          </a:p>
          <a:p>
            <a:pPr>
              <a:buNone/>
            </a:pPr>
            <a:r>
              <a:rPr lang="en-US" dirty="0" smtClean="0"/>
              <a:t>4. puzzled</a:t>
            </a:r>
          </a:p>
          <a:p>
            <a:pPr>
              <a:buNone/>
            </a:pPr>
            <a:r>
              <a:rPr lang="en-US" dirty="0" smtClean="0"/>
              <a:t>5. to change from a soft state to a solid state, as by cooling or freezing</a:t>
            </a:r>
          </a:p>
          <a:p>
            <a:pPr>
              <a:buNone/>
            </a:pPr>
            <a:r>
              <a:rPr lang="en-US" dirty="0" smtClean="0"/>
              <a:t>6. free from or unaffected by disturbing emotions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Impressions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Read the story carefully until you reach the line: </a:t>
            </a:r>
            <a:r>
              <a:rPr lang="en-US" b="1" dirty="0" smtClean="0">
                <a:solidFill>
                  <a:srgbClr val="7030A0"/>
                </a:solidFill>
              </a:rPr>
              <a:t>“ She laid aside her sewing, stood up, and went forward to kiss him as he came in.”</a:t>
            </a:r>
          </a:p>
          <a:p>
            <a:r>
              <a:rPr lang="en-US" b="1" dirty="0" smtClean="0"/>
              <a:t>Discuss</a:t>
            </a:r>
            <a:r>
              <a:rPr lang="en-US" dirty="0" smtClean="0"/>
              <a:t> the following questions in your group and report back with your findings:</a:t>
            </a:r>
          </a:p>
          <a:p>
            <a:pPr marL="514350" indent="-514350">
              <a:buAutoNum type="alphaLcPeriod"/>
            </a:pPr>
            <a:r>
              <a:rPr lang="en-US" dirty="0" smtClean="0"/>
              <a:t>What do you know about the main character?</a:t>
            </a:r>
          </a:p>
          <a:p>
            <a:pPr marL="514350" indent="-514350">
              <a:buAutoNum type="alphaLcPeriod"/>
            </a:pPr>
            <a:r>
              <a:rPr lang="en-US" dirty="0" smtClean="0"/>
              <a:t>What words from the opening section of the story support your response to the question above?</a:t>
            </a:r>
          </a:p>
          <a:p>
            <a:pPr marL="514350" indent="-514350">
              <a:buAutoNum type="alphaLcPeriod"/>
            </a:pPr>
            <a:r>
              <a:rPr lang="en-US" dirty="0" smtClean="0"/>
              <a:t>Using the template provided, </a:t>
            </a:r>
            <a:r>
              <a:rPr lang="en-US" dirty="0" smtClean="0"/>
              <a:t>create an adjective wheel for </a:t>
            </a:r>
            <a:r>
              <a:rPr lang="en-US" dirty="0" smtClean="0"/>
              <a:t>Mary. Try to list as many adjectives as you can to describe her. Be sure to include evidence from the text to support your word choice.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Adjective Wheel for Mary </a:t>
            </a:r>
            <a:endParaRPr lang="en-US" dirty="0"/>
          </a:p>
        </p:txBody>
      </p:sp>
      <p:sp>
        <p:nvSpPr>
          <p:cNvPr id="3" name="Oval 2"/>
          <p:cNvSpPr/>
          <p:nvPr/>
        </p:nvSpPr>
        <p:spPr>
          <a:xfrm>
            <a:off x="3581400" y="2939938"/>
            <a:ext cx="22098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752600" y="39624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57600" y="2286000"/>
            <a:ext cx="381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 idx="7"/>
          </p:cNvCxnSpPr>
          <p:nvPr/>
        </p:nvCxnSpPr>
        <p:spPr>
          <a:xfrm flipV="1">
            <a:off x="5467582" y="2482738"/>
            <a:ext cx="552218" cy="7473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 idx="6"/>
          </p:cNvCxnSpPr>
          <p:nvPr/>
        </p:nvCxnSpPr>
        <p:spPr>
          <a:xfrm>
            <a:off x="5791200" y="3930538"/>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 idx="5"/>
          </p:cNvCxnSpPr>
          <p:nvPr/>
        </p:nvCxnSpPr>
        <p:spPr>
          <a:xfrm>
            <a:off x="5467582" y="4630998"/>
            <a:ext cx="1047518" cy="1254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3" idx="3"/>
          </p:cNvCxnSpPr>
          <p:nvPr/>
        </p:nvCxnSpPr>
        <p:spPr>
          <a:xfrm flipH="1">
            <a:off x="2895600" y="4630998"/>
            <a:ext cx="1009418" cy="11283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2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Least Expect It…</a:t>
            </a:r>
            <a:endParaRPr lang="en-US" dirty="0"/>
          </a:p>
        </p:txBody>
      </p:sp>
      <p:sp>
        <p:nvSpPr>
          <p:cNvPr id="3" name="Content Placeholder 2"/>
          <p:cNvSpPr>
            <a:spLocks noGrp="1"/>
          </p:cNvSpPr>
          <p:nvPr>
            <p:ph idx="1"/>
          </p:nvPr>
        </p:nvSpPr>
        <p:spPr/>
        <p:txBody>
          <a:bodyPr/>
          <a:lstStyle/>
          <a:p>
            <a:r>
              <a:rPr lang="en-US" dirty="0" smtClean="0"/>
              <a:t>Now, read until you reach the following lines of the story: </a:t>
            </a:r>
          </a:p>
          <a:p>
            <a:r>
              <a:rPr lang="en-US" dirty="0" smtClean="0"/>
              <a:t>“This is going to be a bit of a shock to you, I’m afraid.” he said, “but I’ve thought about it a good deal and I’ve decided the only thing to do is to tell you right away. I hope you won’t blame me too much.”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Patrick vs. Mary</a:t>
            </a:r>
            <a:endParaRPr lang="en-US" dirty="0"/>
          </a:p>
        </p:txBody>
      </p:sp>
      <p:sp>
        <p:nvSpPr>
          <p:cNvPr id="3" name="Content Placeholder 2"/>
          <p:cNvSpPr>
            <a:spLocks noGrp="1"/>
          </p:cNvSpPr>
          <p:nvPr>
            <p:ph idx="1"/>
          </p:nvPr>
        </p:nvSpPr>
        <p:spPr/>
        <p:txBody>
          <a:bodyPr>
            <a:normAutofit/>
          </a:bodyPr>
          <a:lstStyle/>
          <a:p>
            <a:r>
              <a:rPr lang="en-US" dirty="0" smtClean="0"/>
              <a:t>From this section of the story we can see a clear contrast between Mary and her husband Patrick. </a:t>
            </a:r>
            <a:endParaRPr lang="en-US" dirty="0"/>
          </a:p>
          <a:p>
            <a:endParaRPr lang="en-US" dirty="0" smtClean="0"/>
          </a:p>
          <a:p>
            <a:r>
              <a:rPr lang="en-US" dirty="0" smtClean="0"/>
              <a:t>Your task is to </a:t>
            </a:r>
            <a:r>
              <a:rPr lang="en-US" b="1" dirty="0" smtClean="0"/>
              <a:t>complete an adjective wheel </a:t>
            </a:r>
            <a:r>
              <a:rPr lang="en-US" dirty="0" smtClean="0"/>
              <a:t>for Patrick to show how different he is from Mary. For each adjective you use to describe him, find evidence from the text to support your word choice.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565</TotalTime>
  <Words>730</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Corbel</vt:lpstr>
      <vt:lpstr>Wingdings</vt:lpstr>
      <vt:lpstr>Wingdings 2</vt:lpstr>
      <vt:lpstr>Wingdings 3</vt:lpstr>
      <vt:lpstr>Module</vt:lpstr>
      <vt:lpstr>“Lamb to the Slaughter”  By: Roald Dahl </vt:lpstr>
      <vt:lpstr>Interpretation</vt:lpstr>
      <vt:lpstr>Prediction</vt:lpstr>
      <vt:lpstr>Literary Terms</vt:lpstr>
      <vt:lpstr>Vocabulary Words-Preliminary Definitions</vt:lpstr>
      <vt:lpstr>First Impressions</vt:lpstr>
      <vt:lpstr>Adjective Wheel for Mary </vt:lpstr>
      <vt:lpstr>When You Least Expect It…</vt:lpstr>
      <vt:lpstr>Patrick vs. Mary</vt:lpstr>
      <vt:lpstr>Adjective Wheel for Patrick </vt:lpstr>
      <vt:lpstr>We’ve Reached the Top…</vt:lpstr>
      <vt:lpstr>Your Task</vt:lpstr>
      <vt:lpstr>Mary, oh Mary</vt:lpstr>
      <vt:lpstr>Vocabulary Words-Verified Definitions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“Lamb to the Slaughter”</dc:title>
  <dc:creator>User</dc:creator>
  <cp:lastModifiedBy>Capocci, TeresaLynn</cp:lastModifiedBy>
  <cp:revision>16</cp:revision>
  <dcterms:created xsi:type="dcterms:W3CDTF">2012-11-27T22:08:04Z</dcterms:created>
  <dcterms:modified xsi:type="dcterms:W3CDTF">2015-10-09T12:42:06Z</dcterms:modified>
</cp:coreProperties>
</file>