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2F75-908D-4F2D-82C1-0EB637CBD5AC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8BA6-4909-4D60-B554-0DB2C0DCB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084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2F75-908D-4F2D-82C1-0EB637CBD5AC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8BA6-4909-4D60-B554-0DB2C0DCB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754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2F75-908D-4F2D-82C1-0EB637CBD5AC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8BA6-4909-4D60-B554-0DB2C0DCB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355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2F75-908D-4F2D-82C1-0EB637CBD5AC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8BA6-4909-4D60-B554-0DB2C0DCB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4518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2F75-908D-4F2D-82C1-0EB637CBD5AC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8BA6-4909-4D60-B554-0DB2C0DCB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734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2F75-908D-4F2D-82C1-0EB637CBD5AC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8BA6-4909-4D60-B554-0DB2C0DCB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142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2F75-908D-4F2D-82C1-0EB637CBD5AC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8BA6-4909-4D60-B554-0DB2C0DCB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4515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2F75-908D-4F2D-82C1-0EB637CBD5AC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8BA6-4909-4D60-B554-0DB2C0DCB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2102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2F75-908D-4F2D-82C1-0EB637CBD5AC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8BA6-4909-4D60-B554-0DB2C0DCB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134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2F75-908D-4F2D-82C1-0EB637CBD5AC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8BA6-4909-4D60-B554-0DB2C0DCB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2488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2F75-908D-4F2D-82C1-0EB637CBD5AC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8BA6-4909-4D60-B554-0DB2C0DCB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4714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82F75-908D-4F2D-82C1-0EB637CBD5AC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38BA6-4909-4D60-B554-0DB2C0DCB3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614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772400" cy="169862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Adjective Clauses</a:t>
            </a:r>
            <a:endParaRPr lang="en-US" sz="5400" b="1" dirty="0"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pic>
        <p:nvPicPr>
          <p:cNvPr id="1028" name="Picture 4" descr="C:\Users\jcostantini\AppData\Local\Microsoft\Windows\Temporary Internet Files\Content.IE5\1ZK9MXRN\MC90043440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4440" y="1066800"/>
            <a:ext cx="1939925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44585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Adjective Clauses </a:t>
            </a:r>
            <a:br>
              <a:rPr lang="en-US" altLang="en-US" dirty="0" smtClean="0"/>
            </a:br>
            <a:r>
              <a:rPr lang="en-US" altLang="en-US" sz="3600" dirty="0" smtClean="0"/>
              <a:t>which one? What kind? How many?</a:t>
            </a:r>
            <a:endParaRPr lang="en-US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An adjective clause is introduced by a relative pronoun.</a:t>
            </a:r>
            <a:endParaRPr lang="en-US" altLang="en-US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b="1" dirty="0" smtClean="0"/>
              <a:t>Common Relative Pronouns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b="1" dirty="0" smtClean="0">
                <a:solidFill>
                  <a:schemeClr val="accent4">
                    <a:lumMod val="75000"/>
                  </a:schemeClr>
                </a:solidFill>
              </a:rPr>
              <a:t>that, which, who, whom, whose</a:t>
            </a:r>
            <a:r>
              <a:rPr lang="en-US" altLang="en-US" sz="36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82942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altLang="en-US" dirty="0" smtClean="0"/>
              <a:t> </a:t>
            </a:r>
            <a:r>
              <a:rPr lang="en-US" altLang="en-US" i="1" dirty="0" smtClean="0"/>
              <a:t>The magazine</a:t>
            </a:r>
            <a:r>
              <a:rPr lang="en-US" altLang="en-US" b="1" i="1" dirty="0" smtClean="0"/>
              <a:t>, which arrived in the mail today, </a:t>
            </a:r>
            <a:r>
              <a:rPr lang="en-US" altLang="en-US" i="1" dirty="0" smtClean="0"/>
              <a:t>is torn</a:t>
            </a:r>
            <a:r>
              <a:rPr lang="en-US" altLang="en-US" b="1" i="1" dirty="0" smtClean="0"/>
              <a:t>.</a:t>
            </a:r>
          </a:p>
          <a:p>
            <a:pPr>
              <a:lnSpc>
                <a:spcPct val="90000"/>
              </a:lnSpc>
              <a:buNone/>
            </a:pPr>
            <a:endParaRPr lang="en-US" altLang="en-US" b="1" i="1" dirty="0" smtClean="0"/>
          </a:p>
          <a:p>
            <a:pPr>
              <a:lnSpc>
                <a:spcPct val="90000"/>
              </a:lnSpc>
              <a:buNone/>
            </a:pPr>
            <a:r>
              <a:rPr lang="en-US" altLang="en-US" dirty="0" smtClean="0"/>
              <a:t>**</a:t>
            </a:r>
            <a:r>
              <a:rPr lang="en-US" altLang="en-US" i="1" dirty="0" smtClean="0"/>
              <a:t>That</a:t>
            </a:r>
            <a:r>
              <a:rPr lang="en-US" altLang="en-US" dirty="0" smtClean="0"/>
              <a:t> can be used to refer both to people and to things.</a:t>
            </a:r>
            <a:br>
              <a:rPr lang="en-US" altLang="en-US" dirty="0" smtClean="0"/>
            </a:br>
            <a:endParaRPr lang="en-US" altLang="en-US" dirty="0" smtClean="0"/>
          </a:p>
          <a:p>
            <a:pPr>
              <a:lnSpc>
                <a:spcPct val="90000"/>
              </a:lnSpc>
              <a:buNone/>
            </a:pPr>
            <a:r>
              <a:rPr lang="en-US" altLang="en-US" dirty="0" smtClean="0"/>
              <a:t>**</a:t>
            </a:r>
            <a:r>
              <a:rPr lang="en-US" altLang="en-US" i="1" dirty="0" smtClean="0"/>
              <a:t>Which</a:t>
            </a:r>
            <a:r>
              <a:rPr lang="en-US" altLang="en-US" dirty="0" smtClean="0"/>
              <a:t> is used to refer to things only.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2585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Essential and Non-essential Clauses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Non-essential: gives extra information about the noun, but they are not essential: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Ex: The desk in the corner, </a:t>
            </a:r>
            <a:r>
              <a:rPr lang="en-US" b="1" dirty="0" smtClean="0"/>
              <a:t>which is covered  </a:t>
            </a:r>
          </a:p>
          <a:p>
            <a:pPr marL="0" indent="0">
              <a:buFontTx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          in books</a:t>
            </a:r>
            <a:r>
              <a:rPr lang="en-US" dirty="0" smtClean="0"/>
              <a:t>, is mine.</a:t>
            </a:r>
          </a:p>
          <a:p>
            <a:pPr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Essential: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important information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about the noun</a:t>
            </a:r>
          </a:p>
          <a:p>
            <a:pPr marL="0" indent="0">
              <a:buFontTx/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</a:t>
            </a:r>
            <a:r>
              <a:rPr lang="en-US" dirty="0" smtClean="0"/>
              <a:t>Ex: The package </a:t>
            </a:r>
            <a:r>
              <a:rPr lang="en-US" b="1" dirty="0" smtClean="0"/>
              <a:t>that arrived this morning</a:t>
            </a:r>
            <a:r>
              <a:rPr lang="en-US" dirty="0" smtClean="0"/>
              <a:t> is 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on the desk.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2446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Adjective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altLang="en-US" dirty="0" smtClean="0"/>
              <a:t>A new book that I ordered is here.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smtClean="0"/>
              <a:t>My cousin, who lives in Georgia, likes to draw.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smtClean="0"/>
              <a:t>The author, whose book we studied in social studies, will speak tomorrow at the assembly.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/>
              <a:t>Pizza, which most people love, is not very healthy.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/>
              <a:t>I </a:t>
            </a:r>
            <a:r>
              <a:rPr lang="en-US" smtClean="0"/>
              <a:t>know someone whose </a:t>
            </a:r>
            <a:r>
              <a:rPr lang="en-US" dirty="0" smtClean="0"/>
              <a:t>father served in World War II.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97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182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Adjective Clauses</vt:lpstr>
      <vt:lpstr>Adjective Clauses  which one? What kind? How many?</vt:lpstr>
      <vt:lpstr>Examples:</vt:lpstr>
      <vt:lpstr>Essential and Non-essential Clauses</vt:lpstr>
      <vt:lpstr>Identify the Adjective Clause</vt:lpstr>
    </vt:vector>
  </TitlesOfParts>
  <Company>West Deptford Board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 Clauses</dc:title>
  <dc:creator>Costantini, Jessica</dc:creator>
  <cp:lastModifiedBy>tdeloche</cp:lastModifiedBy>
  <cp:revision>3</cp:revision>
  <dcterms:created xsi:type="dcterms:W3CDTF">2014-03-13T19:48:23Z</dcterms:created>
  <dcterms:modified xsi:type="dcterms:W3CDTF">2014-11-05T15:55:37Z</dcterms:modified>
</cp:coreProperties>
</file>